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318" r:id="rId2"/>
    <p:sldId id="376" r:id="rId3"/>
    <p:sldId id="378" r:id="rId4"/>
    <p:sldId id="319" r:id="rId5"/>
    <p:sldId id="329" r:id="rId6"/>
    <p:sldId id="320" r:id="rId7"/>
    <p:sldId id="321" r:id="rId8"/>
    <p:sldId id="322" r:id="rId9"/>
    <p:sldId id="330" r:id="rId10"/>
    <p:sldId id="325" r:id="rId11"/>
    <p:sldId id="326" r:id="rId12"/>
    <p:sldId id="327" r:id="rId13"/>
    <p:sldId id="328" r:id="rId14"/>
    <p:sldId id="377" r:id="rId1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0929"/>
  </p:normalViewPr>
  <p:slideViewPr>
    <p:cSldViewPr>
      <p:cViewPr varScale="1">
        <p:scale>
          <a:sx n="84" d="100"/>
          <a:sy n="84" d="100"/>
        </p:scale>
        <p:origin x="179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</a:defRPr>
            </a:lvl1pPr>
          </a:lstStyle>
          <a:p>
            <a:r>
              <a:rPr lang="en-GB" altLang="en-US" dirty="0">
                <a:solidFill>
                  <a:schemeClr val="bg2">
                    <a:lumMod val="50000"/>
                  </a:schemeClr>
                </a:solidFill>
              </a:rPr>
              <a:t>Food and Beverage Management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10600"/>
            <a:ext cx="494116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  <a:latin typeface="Arial" charset="0"/>
              </a:defRPr>
            </a:lvl1pPr>
          </a:lstStyle>
          <a:p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© 2016 Cousins et al: </a:t>
            </a:r>
            <a:r>
              <a:rPr lang="en-GB" alt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Food and Beverage Management</a:t>
            </a:r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4</a:t>
            </a:r>
            <a:r>
              <a:rPr lang="en-GB" altLang="en-US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edition, Goodfellow Publishers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085184" y="8676456"/>
            <a:ext cx="1772816" cy="467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096B9AA-3ABD-4774-B49E-25C433D53B65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37133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</a:defRPr>
            </a:lvl1pPr>
          </a:lstStyle>
          <a:p>
            <a:r>
              <a:rPr lang="en-GB" altLang="en-US"/>
              <a:t>Food and Beverage Management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34400"/>
            <a:ext cx="3581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  <a:latin typeface="Arial" charset="0"/>
              </a:defRPr>
            </a:lvl1pPr>
          </a:lstStyle>
          <a:p>
            <a:r>
              <a:rPr lang="en-GB" altLang="en-US"/>
              <a:t>Cousins et al: </a:t>
            </a:r>
            <a:r>
              <a:rPr lang="en-GB" altLang="en-US" i="1"/>
              <a:t>Food and Beverage Management</a:t>
            </a:r>
            <a:r>
              <a:rPr lang="en-GB" altLang="en-US"/>
              <a:t>, 3</a:t>
            </a:r>
            <a:r>
              <a:rPr lang="en-GB" altLang="en-US" baseline="30000"/>
              <a:t>rd</a:t>
            </a:r>
            <a:r>
              <a:rPr lang="en-GB" altLang="en-US"/>
              <a:t> edition, Goodfellows Publishers © 2011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137773-91BD-4777-98D0-DEF7E5184F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703213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755576" y="98072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altLang="en-US" noProof="0" dirty="0"/>
              <a:t>Click to Edit Master Title Style</a:t>
            </a:r>
          </a:p>
        </p:txBody>
      </p:sp>
      <p:sp>
        <p:nvSpPr>
          <p:cNvPr id="4711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2420888"/>
            <a:ext cx="6400800" cy="1296144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GB" altLang="en-US" noProof="0" dirty="0"/>
              <a:t>Click to edit Master subtitle style</a:t>
            </a:r>
          </a:p>
        </p:txBody>
      </p:sp>
      <p:pic>
        <p:nvPicPr>
          <p:cNvPr id="4" name="Picture 3" descr="A display in a store&#10;&#10;Description automatically generated">
            <a:extLst>
              <a:ext uri="{FF2B5EF4-FFF2-40B4-BE49-F238E27FC236}">
                <a16:creationId xmlns:a16="http://schemas.microsoft.com/office/drawing/2014/main" id="{17974C5D-CFEE-4336-BD10-8296FA905E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2259" y="4014192"/>
            <a:ext cx="2073394" cy="26906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344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656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93037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anose="05000000000000000000" pitchFamily="2" charset="2"/>
              <a:buChar char="q"/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 marL="1143000" indent="-228600">
              <a:buClr>
                <a:srgbClr val="002060"/>
              </a:buClr>
              <a:buFont typeface="Courier New" panose="02070309020205020404" pitchFamily="49" charset="0"/>
              <a:buChar char="o"/>
              <a:defRPr/>
            </a:lvl3pPr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245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090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584" y="206084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2040" y="206084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185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84482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26369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84482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26369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234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793037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9034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3748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49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4750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4608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59606" y="61150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4609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9925" y="2060848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 userDrawn="1"/>
        </p:nvSpPr>
        <p:spPr bwMode="auto">
          <a:xfrm>
            <a:off x="2039938" y="6614270"/>
            <a:ext cx="7104062" cy="243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0" hangingPunct="0"/>
            <a:r>
              <a:rPr lang="en-GB" altLang="en-US" sz="11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© 2019 Cousins et al: </a:t>
            </a:r>
            <a:r>
              <a:rPr lang="en-GB" altLang="en-US" sz="1100" i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Food and Beverage Management</a:t>
            </a:r>
            <a:r>
              <a:rPr lang="en-GB" altLang="en-US" sz="11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, 5th edition, Goodfellow Publishers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q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2060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altLang="en-US" dirty="0"/>
              <a:t>Food and Beverage Management</a:t>
            </a:r>
            <a:br>
              <a:rPr lang="en-GB" altLang="en-US" dirty="0"/>
            </a:br>
            <a:r>
              <a:rPr lang="en-GB" altLang="en-US" dirty="0"/>
              <a:t>fifth edition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2420888"/>
            <a:ext cx="8352928" cy="1728192"/>
          </a:xfrm>
        </p:spPr>
        <p:txBody>
          <a:bodyPr/>
          <a:lstStyle/>
          <a:p>
            <a:r>
              <a:rPr lang="en-GB" altLang="en-US" dirty="0"/>
              <a:t>Appendix C</a:t>
            </a:r>
          </a:p>
          <a:p>
            <a:pPr indent="-285750" algn="l"/>
            <a:endParaRPr lang="en-GB" altLang="en-US" dirty="0"/>
          </a:p>
          <a:p>
            <a:pPr indent="-285750" algn="l"/>
            <a:r>
              <a:rPr lang="en-GB" altLang="en-US" dirty="0"/>
              <a:t>Budget and Trading Results</a:t>
            </a:r>
          </a:p>
          <a:p>
            <a:pPr indent="-285750" algn="l"/>
            <a:r>
              <a:rPr lang="en-GB" altLang="en-US" dirty="0"/>
              <a:t>comparison and evaluation</a:t>
            </a:r>
          </a:p>
        </p:txBody>
      </p:sp>
    </p:spTree>
    <p:extLst>
      <p:ext uri="{BB962C8B-B14F-4D97-AF65-F5344CB8AC3E}">
        <p14:creationId xmlns:p14="http://schemas.microsoft.com/office/powerpoint/2010/main" val="1996139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Apparent strengths: 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2204864"/>
            <a:ext cx="7772400" cy="3716338"/>
          </a:xfrm>
        </p:spPr>
        <p:txBody>
          <a:bodyPr/>
          <a:lstStyle/>
          <a:p>
            <a:r>
              <a:rPr lang="en-GB" altLang="en-US" sz="2800" dirty="0"/>
              <a:t>Conservative budget (given the number of seats) and targets for sales are being met</a:t>
            </a:r>
          </a:p>
          <a:p>
            <a:endParaRPr lang="en-GB" altLang="en-US" sz="2800" dirty="0"/>
          </a:p>
          <a:p>
            <a:r>
              <a:rPr lang="en-GB" altLang="en-US" sz="2800" dirty="0"/>
              <a:t>Reasonable match between spend and number of customers and budget with the principal problem being costs</a:t>
            </a:r>
          </a:p>
        </p:txBody>
      </p:sp>
      <p:sp>
        <p:nvSpPr>
          <p:cNvPr id="159748" name="Text Box 4"/>
          <p:cNvSpPr txBox="1">
            <a:spLocks noChangeArrowheads="1"/>
          </p:cNvSpPr>
          <p:nvPr/>
        </p:nvSpPr>
        <p:spPr bwMode="auto">
          <a:xfrm>
            <a:off x="304800" y="6119813"/>
            <a:ext cx="5745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600"/>
              <a:t>For more detail of the evaluation refer to Annex C of the book</a:t>
            </a:r>
          </a:p>
        </p:txBody>
      </p:sp>
    </p:spTree>
    <p:extLst>
      <p:ext uri="{BB962C8B-B14F-4D97-AF65-F5344CB8AC3E}">
        <p14:creationId xmlns:p14="http://schemas.microsoft.com/office/powerpoint/2010/main" val="900551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Areas for concern: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844824"/>
            <a:ext cx="7772400" cy="4114800"/>
          </a:xfrm>
        </p:spPr>
        <p:txBody>
          <a:bodyPr/>
          <a:lstStyle/>
          <a:p>
            <a:r>
              <a:rPr lang="en-GB" altLang="en-US" sz="2800" dirty="0"/>
              <a:t>Food costs </a:t>
            </a:r>
          </a:p>
          <a:p>
            <a:r>
              <a:rPr lang="en-GB" altLang="en-US" sz="2800" dirty="0"/>
              <a:t>Liquor costs</a:t>
            </a:r>
          </a:p>
          <a:p>
            <a:r>
              <a:rPr lang="en-GB" altLang="en-US" sz="2800" dirty="0"/>
              <a:t>Stock turnover </a:t>
            </a:r>
          </a:p>
          <a:p>
            <a:r>
              <a:rPr lang="en-GB" altLang="en-US" sz="2800" dirty="0"/>
              <a:t>Wage costs</a:t>
            </a:r>
          </a:p>
          <a:p>
            <a:r>
              <a:rPr lang="en-GB" altLang="en-US" sz="2800" dirty="0"/>
              <a:t>Overheads</a:t>
            </a:r>
          </a:p>
          <a:p>
            <a:r>
              <a:rPr lang="en-GB" altLang="en-US" sz="2800" dirty="0"/>
              <a:t>Overall performance of restaurant is poor against budget</a:t>
            </a:r>
          </a:p>
          <a:p>
            <a:r>
              <a:rPr lang="en-GB" altLang="en-US" sz="2800" dirty="0"/>
              <a:t>Reduced net profit</a:t>
            </a:r>
          </a:p>
        </p:txBody>
      </p:sp>
      <p:sp>
        <p:nvSpPr>
          <p:cNvPr id="160772" name="Text Box 4"/>
          <p:cNvSpPr txBox="1">
            <a:spLocks noChangeArrowheads="1"/>
          </p:cNvSpPr>
          <p:nvPr/>
        </p:nvSpPr>
        <p:spPr bwMode="auto">
          <a:xfrm>
            <a:off x="304800" y="6119813"/>
            <a:ext cx="5745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600"/>
              <a:t>For more detail of the evaluation refer to Annex C of the book</a:t>
            </a:r>
          </a:p>
        </p:txBody>
      </p:sp>
    </p:spTree>
    <p:extLst>
      <p:ext uri="{BB962C8B-B14F-4D97-AF65-F5344CB8AC3E}">
        <p14:creationId xmlns:p14="http://schemas.microsoft.com/office/powerpoint/2010/main" val="2240095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General overview: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844824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/>
              <a:t>Sales on food more or less static on budget while drink sales are slightly over budget</a:t>
            </a:r>
          </a:p>
          <a:p>
            <a:pPr>
              <a:lnSpc>
                <a:spcPct val="90000"/>
              </a:lnSpc>
            </a:pPr>
            <a:r>
              <a:rPr lang="en-GB" altLang="en-US" sz="2800" dirty="0"/>
              <a:t>Main problems are costs</a:t>
            </a:r>
          </a:p>
          <a:p>
            <a:pPr>
              <a:lnSpc>
                <a:spcPct val="90000"/>
              </a:lnSpc>
            </a:pPr>
            <a:r>
              <a:rPr lang="en-GB" altLang="en-US" sz="2800" dirty="0"/>
              <a:t>Overall there is a need to reduce costs to budget or increase sales to achieve targeted net profit</a:t>
            </a:r>
          </a:p>
          <a:p>
            <a:pPr>
              <a:lnSpc>
                <a:spcPct val="90000"/>
              </a:lnSpc>
            </a:pPr>
            <a:r>
              <a:rPr lang="en-GB" altLang="en-US" sz="2800" dirty="0"/>
              <a:t>Assuming the budget to be accurate, and that costs can be brought under control, there may be little need for change</a:t>
            </a:r>
          </a:p>
          <a:p>
            <a:pPr>
              <a:lnSpc>
                <a:spcPct val="90000"/>
              </a:lnSpc>
            </a:pPr>
            <a:r>
              <a:rPr lang="en-GB" altLang="en-US" sz="2800" dirty="0"/>
              <a:t>For any further assessment additional information is required</a:t>
            </a:r>
          </a:p>
        </p:txBody>
      </p:sp>
    </p:spTree>
    <p:extLst>
      <p:ext uri="{BB962C8B-B14F-4D97-AF65-F5344CB8AC3E}">
        <p14:creationId xmlns:p14="http://schemas.microsoft.com/office/powerpoint/2010/main" val="381809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Additional information required: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844824"/>
            <a:ext cx="8280920" cy="46085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/>
              <a:t>Basis of budget formulation </a:t>
            </a:r>
          </a:p>
          <a:p>
            <a:pPr>
              <a:lnSpc>
                <a:spcPct val="90000"/>
              </a:lnSpc>
            </a:pPr>
            <a:r>
              <a:rPr lang="en-GB" altLang="en-US" sz="2800" dirty="0"/>
              <a:t>Previous trading information</a:t>
            </a:r>
          </a:p>
          <a:p>
            <a:pPr>
              <a:lnSpc>
                <a:spcPct val="90000"/>
              </a:lnSpc>
            </a:pPr>
            <a:r>
              <a:rPr lang="en-GB" altLang="en-US" sz="2800" dirty="0"/>
              <a:t>Nature of demand being met</a:t>
            </a:r>
          </a:p>
          <a:p>
            <a:pPr>
              <a:lnSpc>
                <a:spcPct val="90000"/>
              </a:lnSpc>
            </a:pPr>
            <a:r>
              <a:rPr lang="en-GB" altLang="en-US" sz="2800" dirty="0"/>
              <a:t>Sales mix analysis</a:t>
            </a:r>
          </a:p>
          <a:p>
            <a:pPr>
              <a:lnSpc>
                <a:spcPct val="90000"/>
              </a:lnSpc>
            </a:pPr>
            <a:r>
              <a:rPr lang="en-GB" altLang="en-US" sz="2800" dirty="0"/>
              <a:t>Reason for higher food costs</a:t>
            </a:r>
          </a:p>
          <a:p>
            <a:pPr>
              <a:lnSpc>
                <a:spcPct val="90000"/>
              </a:lnSpc>
            </a:pPr>
            <a:r>
              <a:rPr lang="en-GB" altLang="en-US" sz="2800" dirty="0"/>
              <a:t>Reason for drink sales increase </a:t>
            </a:r>
          </a:p>
          <a:p>
            <a:pPr>
              <a:lnSpc>
                <a:spcPct val="90000"/>
              </a:lnSpc>
            </a:pPr>
            <a:r>
              <a:rPr lang="en-GB" altLang="en-US" sz="2800" dirty="0"/>
              <a:t>Staffing information and breakdown of wage costs </a:t>
            </a:r>
          </a:p>
          <a:p>
            <a:pPr>
              <a:lnSpc>
                <a:spcPct val="90000"/>
              </a:lnSpc>
            </a:pPr>
            <a:r>
              <a:rPr lang="en-GB" altLang="en-US" sz="2800" dirty="0"/>
              <a:t>Reasons for the high variance in overhead costs</a:t>
            </a:r>
          </a:p>
          <a:p>
            <a:pPr>
              <a:lnSpc>
                <a:spcPct val="90000"/>
              </a:lnSpc>
            </a:pPr>
            <a:r>
              <a:rPr lang="en-GB" altLang="en-US" sz="2800" dirty="0"/>
              <a:t>Assessment of the business environment</a:t>
            </a:r>
          </a:p>
        </p:txBody>
      </p:sp>
    </p:spTree>
    <p:extLst>
      <p:ext uri="{BB962C8B-B14F-4D97-AF65-F5344CB8AC3E}">
        <p14:creationId xmlns:p14="http://schemas.microsoft.com/office/powerpoint/2010/main" val="55859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81C572AF-CA61-494B-A7C5-62FD11313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8496943" cy="636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030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81C572AF-CA61-494B-A7C5-62FD11313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8496943" cy="636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952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7BC5D-FB2F-4972-80C0-52D1A80D8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-285750"/>
            <a:br>
              <a:rPr lang="en-GB" altLang="en-US" dirty="0"/>
            </a:br>
            <a:br>
              <a:rPr lang="en-GB" altLang="en-US" dirty="0"/>
            </a:br>
            <a:r>
              <a:rPr lang="en-GB" altLang="en-US" dirty="0"/>
              <a:t>Budget and trading results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15CC2-2AB1-4113-9415-0D00E2630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800" dirty="0"/>
              <a:t>The next slide gives the budget and trading results for a food service operation</a:t>
            </a:r>
          </a:p>
          <a:p>
            <a:r>
              <a:rPr lang="en-GB" altLang="en-US" sz="2800" dirty="0"/>
              <a:t>The task is to analyse the results and to evaluate the operation based on the data</a:t>
            </a:r>
          </a:p>
          <a:p>
            <a:r>
              <a:rPr lang="en-GB" altLang="en-US" sz="2800" dirty="0"/>
              <a:t>Guidance is given on both the analysis of the figures and the evaluation of the operation </a:t>
            </a:r>
          </a:p>
        </p:txBody>
      </p:sp>
    </p:spTree>
    <p:extLst>
      <p:ext uri="{BB962C8B-B14F-4D97-AF65-F5344CB8AC3E}">
        <p14:creationId xmlns:p14="http://schemas.microsoft.com/office/powerpoint/2010/main" val="2267989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02" name="Picture 2" descr="C:\Documents and Settings\cousinsj\My Documents\FoodAndBev\FandB Management\FandB 2011\FandB PPT\Figs and Tables 3rd\Figure C.1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190"/>
            <a:ext cx="8072777" cy="659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0196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Analysis of the figures should include: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924" y="1844824"/>
            <a:ext cx="8222555" cy="4464496"/>
          </a:xfrm>
        </p:spPr>
        <p:txBody>
          <a:bodyPr/>
          <a:lstStyle/>
          <a:p>
            <a:r>
              <a:rPr lang="en-GB" sz="2800" dirty="0"/>
              <a:t>Trading figures together with percentages</a:t>
            </a:r>
          </a:p>
          <a:p>
            <a:r>
              <a:rPr lang="en-GB" sz="2800" dirty="0"/>
              <a:t>Stock turnover</a:t>
            </a:r>
          </a:p>
          <a:p>
            <a:r>
              <a:rPr lang="en-GB" sz="2800" dirty="0"/>
              <a:t>Percentage variance against budget</a:t>
            </a:r>
          </a:p>
          <a:p>
            <a:r>
              <a:rPr lang="en-GB" sz="2800" dirty="0"/>
              <a:t>Percentage for food and beverage sales of the total sales</a:t>
            </a:r>
          </a:p>
          <a:p>
            <a:r>
              <a:rPr lang="en-GB" sz="2800" dirty="0"/>
              <a:t>Average spend per head on food and beverage</a:t>
            </a:r>
          </a:p>
          <a:p>
            <a:r>
              <a:rPr lang="en-GB" sz="2800" dirty="0"/>
              <a:t>Average seat turnover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Worked examples are on the next three slides</a:t>
            </a:r>
          </a:p>
        </p:txBody>
      </p:sp>
    </p:spTree>
    <p:extLst>
      <p:ext uri="{BB962C8B-B14F-4D97-AF65-F5344CB8AC3E}">
        <p14:creationId xmlns:p14="http://schemas.microsoft.com/office/powerpoint/2010/main" val="2703658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626" name="Picture 2" descr="C:\Documents and Settings\cousinsj\My Documents\FoodAndBev\FandB Management\FandB 2011\FandB PPT\Figs and Tables 3rd\Figure C.2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60"/>
            <a:ext cx="7850832" cy="6600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6363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2297" y="609600"/>
            <a:ext cx="8352419" cy="565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402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674" name="Picture 2" descr="C:\Documents and Settings\cousinsj\My Documents\FoodAndBev\FandB Management\FandB 2011\FandB PPT\Figs and Tables 3rd\Figure C.4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95" y="404714"/>
            <a:ext cx="8994775" cy="220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Documents and Settings\cousinsj\My Documents\FoodAndBev\FandB Management\FandB 2011\FandB PPT\Figs and Tables 3rd\Figure C.5.bmp">
            <a:extLst>
              <a:ext uri="{FF2B5EF4-FFF2-40B4-BE49-F238E27FC236}">
                <a16:creationId xmlns:a16="http://schemas.microsoft.com/office/drawing/2014/main" id="{C579FF2D-80E1-447F-A21B-2BF7665696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629223"/>
            <a:ext cx="8247831" cy="2103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026" descr="C:\Documents and Settings\cousinsj\My Documents\FoodAndBev\FandB Management\FandB 2011\FandB PPT\Figs and Tables 3rd\Figure C.6.bmp">
            <a:extLst>
              <a:ext uri="{FF2B5EF4-FFF2-40B4-BE49-F238E27FC236}">
                <a16:creationId xmlns:a16="http://schemas.microsoft.com/office/drawing/2014/main" id="{BCC8DCED-0240-4A40-8D75-6AC62E89A1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4750544"/>
            <a:ext cx="8080375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696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Evaluation </a:t>
            </a:r>
            <a:r>
              <a:rPr lang="en-GB"/>
              <a:t>of the data </a:t>
            </a:r>
            <a:r>
              <a:rPr lang="en-GB" dirty="0"/>
              <a:t>should identify: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Apparent strengths of the operation</a:t>
            </a:r>
          </a:p>
          <a:p>
            <a:r>
              <a:rPr lang="en-GB" sz="2800" dirty="0"/>
              <a:t>Areas for concern</a:t>
            </a:r>
          </a:p>
          <a:p>
            <a:r>
              <a:rPr lang="en-GB" sz="2800" dirty="0"/>
              <a:t>A general overview of the current potion, and</a:t>
            </a:r>
          </a:p>
          <a:p>
            <a:r>
              <a:rPr lang="en-GB" sz="2800" dirty="0"/>
              <a:t>An identification of information that would help to make the evaluation more compete</a:t>
            </a:r>
          </a:p>
          <a:p>
            <a:endParaRPr lang="en-GB" sz="2800" dirty="0"/>
          </a:p>
          <a:p>
            <a:pPr marL="0" indent="0">
              <a:buNone/>
            </a:pPr>
            <a:r>
              <a:rPr lang="en-GB" sz="2800" dirty="0"/>
              <a:t>Example summary of the evaluation is given on the next four slides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7137620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390</TotalTime>
  <Words>361</Words>
  <Application>Microsoft Office PowerPoint</Application>
  <PresentationFormat>On-screen Show (4:3)</PresentationFormat>
  <Paragraphs>55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Courier New</vt:lpstr>
      <vt:lpstr>Gill Sans MT</vt:lpstr>
      <vt:lpstr>Tahoma</vt:lpstr>
      <vt:lpstr>Times New Roman</vt:lpstr>
      <vt:lpstr>Wingdings</vt:lpstr>
      <vt:lpstr>Blends</vt:lpstr>
      <vt:lpstr>Food and Beverage Management fifth edition</vt:lpstr>
      <vt:lpstr>PowerPoint Presentation</vt:lpstr>
      <vt:lpstr>  Budget and trading results</vt:lpstr>
      <vt:lpstr>PowerPoint Presentation</vt:lpstr>
      <vt:lpstr>Analysis of the figures should include:</vt:lpstr>
      <vt:lpstr>PowerPoint Presentation</vt:lpstr>
      <vt:lpstr>PowerPoint Presentation</vt:lpstr>
      <vt:lpstr>PowerPoint Presentation</vt:lpstr>
      <vt:lpstr>Evaluation of the data should identify:</vt:lpstr>
      <vt:lpstr>Apparent strengths: </vt:lpstr>
      <vt:lpstr>Areas for concern:</vt:lpstr>
      <vt:lpstr>General overview:</vt:lpstr>
      <vt:lpstr>Additional information required:</vt:lpstr>
      <vt:lpstr>PowerPoint Presentation</vt:lpstr>
    </vt:vector>
  </TitlesOfParts>
  <Company>The Food and Beverage Training Company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and Beverage Managment 5th Edition 2019</dc:title>
  <dc:subject>Appendix C Budget and trading results, Comparison and Evaluation</dc:subject>
  <dc:creator>John Cousins The Food and Beverage Training Company</dc:creator>
  <cp:keywords>Appendix C Budget and trading results, Comparison and Evaluation</cp:keywords>
  <dc:description>This presentation is copyright.  Any use or adaptions must always include proper acknowledgement of the source.</dc:description>
  <cp:lastModifiedBy>John Cousins</cp:lastModifiedBy>
  <cp:revision>74</cp:revision>
  <dcterms:created xsi:type="dcterms:W3CDTF">2011-08-30T14:41:49Z</dcterms:created>
  <dcterms:modified xsi:type="dcterms:W3CDTF">2019-04-15T13:29:43Z</dcterms:modified>
  <cp:category>This presentation is copyright.  Any use or adaptions must always include proper acknowledgement of the source.</cp:category>
</cp:coreProperties>
</file>