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318" r:id="rId2"/>
    <p:sldId id="376" r:id="rId3"/>
    <p:sldId id="378" r:id="rId4"/>
    <p:sldId id="319" r:id="rId5"/>
    <p:sldId id="329" r:id="rId6"/>
    <p:sldId id="320" r:id="rId7"/>
    <p:sldId id="321" r:id="rId8"/>
    <p:sldId id="322" r:id="rId9"/>
    <p:sldId id="330" r:id="rId10"/>
    <p:sldId id="325" r:id="rId11"/>
    <p:sldId id="326" r:id="rId12"/>
    <p:sldId id="327" r:id="rId13"/>
    <p:sldId id="328" r:id="rId14"/>
    <p:sldId id="377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7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 descr="A display in a store&#10;&#10;Description automatically generated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59" y="4014192"/>
            <a:ext cx="2073394" cy="2690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2019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5th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fifth edition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420888"/>
            <a:ext cx="8352928" cy="1728192"/>
          </a:xfrm>
        </p:spPr>
        <p:txBody>
          <a:bodyPr/>
          <a:lstStyle/>
          <a:p>
            <a:r>
              <a:rPr lang="en-GB" altLang="en-US" dirty="0"/>
              <a:t>Appendix C</a:t>
            </a:r>
          </a:p>
          <a:p>
            <a:pPr indent="-285750" algn="l"/>
            <a:endParaRPr lang="en-GB" altLang="en-US" dirty="0"/>
          </a:p>
          <a:p>
            <a:pPr indent="-285750" algn="l"/>
            <a:r>
              <a:rPr lang="en-GB" altLang="en-US" dirty="0"/>
              <a:t>Budget and Trading Results</a:t>
            </a:r>
          </a:p>
          <a:p>
            <a:pPr indent="-285750" algn="l"/>
            <a:r>
              <a:rPr lang="en-GB" altLang="en-US" dirty="0"/>
              <a:t>comparison and evaluation</a:t>
            </a:r>
          </a:p>
        </p:txBody>
      </p:sp>
    </p:spTree>
    <p:extLst>
      <p:ext uri="{BB962C8B-B14F-4D97-AF65-F5344CB8AC3E}">
        <p14:creationId xmlns:p14="http://schemas.microsoft.com/office/powerpoint/2010/main" val="1996139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Apparent strengths: 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2204864"/>
            <a:ext cx="7772400" cy="3716338"/>
          </a:xfrm>
        </p:spPr>
        <p:txBody>
          <a:bodyPr/>
          <a:lstStyle/>
          <a:p>
            <a:r>
              <a:rPr lang="en-GB" altLang="en-US" sz="2800" dirty="0"/>
              <a:t>Conservative budget (given the number of seats) and targets for sales are being met</a:t>
            </a:r>
          </a:p>
          <a:p>
            <a:endParaRPr lang="en-GB" altLang="en-US" sz="2800" dirty="0"/>
          </a:p>
          <a:p>
            <a:r>
              <a:rPr lang="en-GB" altLang="en-US" sz="2800" dirty="0"/>
              <a:t>Reasonable match between spend and number of customers and budget with the principal problem being costs</a:t>
            </a: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304800" y="6119813"/>
            <a:ext cx="5745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/>
              <a:t>For more detail of the evaluation refer to Annex C of the book</a:t>
            </a:r>
          </a:p>
        </p:txBody>
      </p:sp>
    </p:spTree>
    <p:extLst>
      <p:ext uri="{BB962C8B-B14F-4D97-AF65-F5344CB8AC3E}">
        <p14:creationId xmlns:p14="http://schemas.microsoft.com/office/powerpoint/2010/main" val="90055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Areas for concern: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772400" cy="4114800"/>
          </a:xfrm>
        </p:spPr>
        <p:txBody>
          <a:bodyPr/>
          <a:lstStyle/>
          <a:p>
            <a:r>
              <a:rPr lang="en-GB" altLang="en-US" sz="2800" dirty="0"/>
              <a:t>Food costs </a:t>
            </a:r>
          </a:p>
          <a:p>
            <a:r>
              <a:rPr lang="en-GB" altLang="en-US" sz="2800" dirty="0"/>
              <a:t>Liquor costs</a:t>
            </a:r>
          </a:p>
          <a:p>
            <a:r>
              <a:rPr lang="en-GB" altLang="en-US" sz="2800" dirty="0"/>
              <a:t>Stock turnover </a:t>
            </a:r>
          </a:p>
          <a:p>
            <a:r>
              <a:rPr lang="en-GB" altLang="en-US" sz="2800" dirty="0"/>
              <a:t>Wage costs</a:t>
            </a:r>
          </a:p>
          <a:p>
            <a:r>
              <a:rPr lang="en-GB" altLang="en-US" sz="2800" dirty="0"/>
              <a:t>Overheads</a:t>
            </a:r>
          </a:p>
          <a:p>
            <a:r>
              <a:rPr lang="en-GB" altLang="en-US" sz="2800" dirty="0"/>
              <a:t>Overall performance of restaurant is poor against budget</a:t>
            </a:r>
          </a:p>
          <a:p>
            <a:r>
              <a:rPr lang="en-GB" altLang="en-US" sz="2800" dirty="0"/>
              <a:t>Reduced net profit</a:t>
            </a: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304800" y="6119813"/>
            <a:ext cx="5745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/>
              <a:t>For more detail of the evaluation refer to Annex C of the book</a:t>
            </a:r>
          </a:p>
        </p:txBody>
      </p:sp>
    </p:spTree>
    <p:extLst>
      <p:ext uri="{BB962C8B-B14F-4D97-AF65-F5344CB8AC3E}">
        <p14:creationId xmlns:p14="http://schemas.microsoft.com/office/powerpoint/2010/main" val="2240095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General overview: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Sales on food more or less static on budget while drink sales are slightly over budget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Main problems are costs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Overall there is a need to reduce costs to budget or increase sales to achieve targeted net profit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Assuming the budget to be accurate, and that costs can be brought under control, there may be little need for change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For any further assessment additional information is required</a:t>
            </a:r>
          </a:p>
        </p:txBody>
      </p:sp>
    </p:spTree>
    <p:extLst>
      <p:ext uri="{BB962C8B-B14F-4D97-AF65-F5344CB8AC3E}">
        <p14:creationId xmlns:p14="http://schemas.microsoft.com/office/powerpoint/2010/main" val="381809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Additional information required: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44824"/>
            <a:ext cx="8280920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Basis of budget formulation 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Previous trading information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Nature of demand being met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Sales mix analysis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Reason for higher food costs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Reason for drink sales increase 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Staffing information and breakdown of wage costs 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Reasons for the high variance in overhead costs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Assessment of the business environment</a:t>
            </a:r>
          </a:p>
        </p:txBody>
      </p:sp>
    </p:spTree>
    <p:extLst>
      <p:ext uri="{BB962C8B-B14F-4D97-AF65-F5344CB8AC3E}">
        <p14:creationId xmlns:p14="http://schemas.microsoft.com/office/powerpoint/2010/main" val="5585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30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BC5D-FB2F-4972-80C0-52D1A80D8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285750"/>
            <a:br>
              <a:rPr lang="en-GB" altLang="en-US" dirty="0"/>
            </a:br>
            <a:br>
              <a:rPr lang="en-GB" altLang="en-US" dirty="0"/>
            </a:br>
            <a:r>
              <a:rPr lang="en-GB" altLang="en-US" dirty="0"/>
              <a:t>Budget and trading results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15CC2-2AB1-4113-9415-0D00E2630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/>
              <a:t>The next slide gives the budget and trading results for a food service operation</a:t>
            </a:r>
          </a:p>
          <a:p>
            <a:r>
              <a:rPr lang="en-GB" altLang="en-US" sz="2800" dirty="0"/>
              <a:t>The task is to analyse the results and to evaluate the operation based on the data</a:t>
            </a:r>
          </a:p>
          <a:p>
            <a:r>
              <a:rPr lang="en-GB" altLang="en-US" sz="2800" dirty="0"/>
              <a:t>Guidance is given on both the analysis of the figures and the evaluation of the operation </a:t>
            </a:r>
          </a:p>
        </p:txBody>
      </p:sp>
    </p:spTree>
    <p:extLst>
      <p:ext uri="{BB962C8B-B14F-4D97-AF65-F5344CB8AC3E}">
        <p14:creationId xmlns:p14="http://schemas.microsoft.com/office/powerpoint/2010/main" val="226798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2" name="Picture 2" descr="C:\Documents and Settings\cousinsj\My Documents\FoodAndBev\FandB Management\FandB 2011\FandB PPT\Figs and Tables 3rd\Figure C.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190"/>
            <a:ext cx="8072777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19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Analysis of the figures should include: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924" y="1844824"/>
            <a:ext cx="8222555" cy="4464496"/>
          </a:xfrm>
        </p:spPr>
        <p:txBody>
          <a:bodyPr/>
          <a:lstStyle/>
          <a:p>
            <a:r>
              <a:rPr lang="en-GB" sz="2800" dirty="0"/>
              <a:t>Trading figures together with percentages</a:t>
            </a:r>
          </a:p>
          <a:p>
            <a:r>
              <a:rPr lang="en-GB" sz="2800" dirty="0"/>
              <a:t>Stock turnover</a:t>
            </a:r>
          </a:p>
          <a:p>
            <a:r>
              <a:rPr lang="en-GB" sz="2800" dirty="0"/>
              <a:t>Percentage variance against budget</a:t>
            </a:r>
          </a:p>
          <a:p>
            <a:r>
              <a:rPr lang="en-GB" sz="2800" dirty="0"/>
              <a:t>Percentage for food and beverage sales of the total sales</a:t>
            </a:r>
          </a:p>
          <a:p>
            <a:r>
              <a:rPr lang="en-GB" sz="2800" dirty="0"/>
              <a:t>Average spend per head on food and beverage</a:t>
            </a:r>
          </a:p>
          <a:p>
            <a:r>
              <a:rPr lang="en-GB" sz="2800" dirty="0"/>
              <a:t>Average seat turnover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Worked examples are on the next three slides</a:t>
            </a:r>
          </a:p>
        </p:txBody>
      </p:sp>
    </p:spTree>
    <p:extLst>
      <p:ext uri="{BB962C8B-B14F-4D97-AF65-F5344CB8AC3E}">
        <p14:creationId xmlns:p14="http://schemas.microsoft.com/office/powerpoint/2010/main" val="270365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626" name="Picture 2" descr="C:\Documents and Settings\cousinsj\My Documents\FoodAndBev\FandB Management\FandB 2011\FandB PPT\Figs and Tables 3rd\Figure C.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60"/>
            <a:ext cx="7850832" cy="660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363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2297" y="609600"/>
            <a:ext cx="8352419" cy="565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02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4" name="Picture 2" descr="C:\Documents and Settings\cousinsj\My Documents\FoodAndBev\FandB Management\FandB 2011\FandB PPT\Figs and Tables 3rd\Figure C.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95" y="404714"/>
            <a:ext cx="8994775" cy="220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Documents and Settings\cousinsj\My Documents\FoodAndBev\FandB Management\FandB 2011\FandB PPT\Figs and Tables 3rd\Figure C.5.bmp">
            <a:extLst>
              <a:ext uri="{FF2B5EF4-FFF2-40B4-BE49-F238E27FC236}">
                <a16:creationId xmlns:a16="http://schemas.microsoft.com/office/drawing/2014/main" id="{C579FF2D-80E1-447F-A21B-2BF766569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629223"/>
            <a:ext cx="8247831" cy="210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26" descr="C:\Documents and Settings\cousinsj\My Documents\FoodAndBev\FandB Management\FandB 2011\FandB PPT\Figs and Tables 3rd\Figure C.6.bmp">
            <a:extLst>
              <a:ext uri="{FF2B5EF4-FFF2-40B4-BE49-F238E27FC236}">
                <a16:creationId xmlns:a16="http://schemas.microsoft.com/office/drawing/2014/main" id="{BCC8DCED-0240-4A40-8D75-6AC62E89A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750544"/>
            <a:ext cx="80803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9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</a:t>
            </a:r>
            <a:r>
              <a:rPr lang="en-GB"/>
              <a:t>of the data </a:t>
            </a:r>
            <a:r>
              <a:rPr lang="en-GB" dirty="0"/>
              <a:t>should identify: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Apparent strengths of the operation</a:t>
            </a:r>
          </a:p>
          <a:p>
            <a:r>
              <a:rPr lang="en-GB" sz="2800" dirty="0"/>
              <a:t>Areas for concern</a:t>
            </a:r>
          </a:p>
          <a:p>
            <a:r>
              <a:rPr lang="en-GB" sz="2800" dirty="0"/>
              <a:t>A general overview of the current potion, and</a:t>
            </a:r>
          </a:p>
          <a:p>
            <a:r>
              <a:rPr lang="en-GB" sz="2800" dirty="0"/>
              <a:t>An identification of information that would help to make the evaluation more compete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/>
              <a:t>Example summary of the evaluation is given on the next four slides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13762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390</TotalTime>
  <Words>361</Words>
  <Application>Microsoft Office PowerPoint</Application>
  <PresentationFormat>On-screen Show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fifth edition</vt:lpstr>
      <vt:lpstr>PowerPoint Presentation</vt:lpstr>
      <vt:lpstr>  Budget and trading results</vt:lpstr>
      <vt:lpstr>PowerPoint Presentation</vt:lpstr>
      <vt:lpstr>Analysis of the figures should include:</vt:lpstr>
      <vt:lpstr>PowerPoint Presentation</vt:lpstr>
      <vt:lpstr>PowerPoint Presentation</vt:lpstr>
      <vt:lpstr>PowerPoint Presentation</vt:lpstr>
      <vt:lpstr>Evaluation of the data should identify:</vt:lpstr>
      <vt:lpstr>Apparent strengths: </vt:lpstr>
      <vt:lpstr>Areas for concern:</vt:lpstr>
      <vt:lpstr>General overview:</vt:lpstr>
      <vt:lpstr>Additional information required: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5th Edition 2019</dc:title>
  <dc:subject>Appendix C Budget and trading results, Comparison and Evaluation</dc:subject>
  <dc:creator>John Cousins The Food and Beverage Training Company</dc:creator>
  <cp:keywords>Appendix C Budget and trading results, Comparison and Evaluation</cp:keywords>
  <dc:description>This presentation is copyright.  Any use or adaptions must always include proper acknowledgement of the source.</dc:description>
  <cp:lastModifiedBy>John Cousins</cp:lastModifiedBy>
  <cp:revision>74</cp:revision>
  <dcterms:created xsi:type="dcterms:W3CDTF">2011-08-30T14:41:49Z</dcterms:created>
  <dcterms:modified xsi:type="dcterms:W3CDTF">2019-04-15T13:29:43Z</dcterms:modified>
  <cp:category>This presentation is copyright.  Any use or adaptions must always include proper acknowledgement of the source.</cp:category>
</cp:coreProperties>
</file>